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1"/>
  </p:notesMasterIdLst>
  <p:sldIdLst>
    <p:sldId id="300" r:id="rId2"/>
    <p:sldId id="301" r:id="rId3"/>
    <p:sldId id="302" r:id="rId4"/>
    <p:sldId id="303" r:id="rId5"/>
    <p:sldId id="304" r:id="rId6"/>
    <p:sldId id="309" r:id="rId7"/>
    <p:sldId id="305" r:id="rId8"/>
    <p:sldId id="306" r:id="rId9"/>
    <p:sldId id="308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T H" initials="CH" lastIdx="1" clrIdx="0">
    <p:extLst>
      <p:ext uri="{19B8F6BF-5375-455C-9EA6-DF929625EA0E}">
        <p15:presenceInfo xmlns:p15="http://schemas.microsoft.com/office/powerpoint/2012/main" userId="b66ede6071c05fd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262626"/>
    <a:srgbClr val="7721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21" autoAdjust="0"/>
    <p:restoredTop sz="96405"/>
  </p:normalViewPr>
  <p:slideViewPr>
    <p:cSldViewPr snapToGrid="0" snapToObjects="1">
      <p:cViewPr varScale="1">
        <p:scale>
          <a:sx n="125" d="100"/>
          <a:sy n="125" d="100"/>
        </p:scale>
        <p:origin x="51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6.jpg>
</file>

<file path=ppt/media/image17.png>
</file>

<file path=ppt/media/image18.svg>
</file>

<file path=ppt/media/image19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8.jpg>
</file>

<file path=ppt/media/image3.png>
</file>

<file path=ppt/media/image30.jpe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svg>
</file>

<file path=ppt/media/image39.png>
</file>

<file path=ppt/media/image4.jpg>
</file>

<file path=ppt/media/image5.png>
</file>

<file path=ppt/media/image7.jpg>
</file>

<file path=ppt/media/image8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0FC520-B601-2148-876B-009DD977CB72}" type="datetimeFigureOut">
              <a:rPr kumimoji="1" lang="zh-CN" altLang="en-US" smtClean="0"/>
              <a:t>2023/11/8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355C49-7AB4-BB4D-BFDF-6A908836B9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889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0.jpe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emf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9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0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5FDE293D-64E8-6D46-ACE8-F9A8713FF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1264" y="3888699"/>
            <a:ext cx="5799600" cy="406400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kumimoji="1" lang="zh-CN" altLang="en-US" sz="20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sp>
        <p:nvSpPr>
          <p:cNvPr id="4" name="日期占位符 3" hidden="1">
            <a:extLst>
              <a:ext uri="{FF2B5EF4-FFF2-40B4-BE49-F238E27FC236}">
                <a16:creationId xmlns:a16="http://schemas.microsoft.com/office/drawing/2014/main" id="{1C62AEFA-B7FC-1E42-AACE-DE44E2747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041D7-C0C8-B94A-8317-BF1D08024E63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sp>
        <p:nvSpPr>
          <p:cNvPr id="5" name="页脚占位符 4" hidden="1">
            <a:extLst>
              <a:ext uri="{FF2B5EF4-FFF2-40B4-BE49-F238E27FC236}">
                <a16:creationId xmlns:a16="http://schemas.microsoft.com/office/drawing/2014/main" id="{FFF6C402-0F77-4743-81E1-C5262B7D2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 hidden="1">
            <a:extLst>
              <a:ext uri="{FF2B5EF4-FFF2-40B4-BE49-F238E27FC236}">
                <a16:creationId xmlns:a16="http://schemas.microsoft.com/office/drawing/2014/main" id="{79B57F36-6C7E-7642-B919-57159B170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DC770-FF79-6F43-8302-D9B49950C09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doubleline">
            <a:extLst>
              <a:ext uri="{FF2B5EF4-FFF2-40B4-BE49-F238E27FC236}">
                <a16:creationId xmlns:a16="http://schemas.microsoft.com/office/drawing/2014/main" id="{5C802FD5-865A-4DDF-8BAE-F30523E39B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41264" y="3888699"/>
            <a:ext cx="5799600" cy="406400"/>
          </a:xfrm>
          <a:prstGeom prst="rect">
            <a:avLst/>
          </a:prstGeom>
        </p:spPr>
      </p:pic>
      <p:pic>
        <p:nvPicPr>
          <p:cNvPr id="10" name="triangle">
            <a:extLst>
              <a:ext uri="{FF2B5EF4-FFF2-40B4-BE49-F238E27FC236}">
                <a16:creationId xmlns:a16="http://schemas.microsoft.com/office/drawing/2014/main" id="{24DD6F4E-BB03-414F-B4F7-A0C0A440B1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6000"/>
          </a:blip>
          <a:srcRect/>
          <a:stretch/>
        </p:blipFill>
        <p:spPr>
          <a:xfrm>
            <a:off x="882464" y="2721679"/>
            <a:ext cx="558800" cy="368300"/>
          </a:xfrm>
          <a:prstGeom prst="rect">
            <a:avLst/>
          </a:prstGeom>
          <a:effectLst>
            <a:outerShdw sx="1000" sy="1000" algn="ctr" rotWithShape="0">
              <a:srgbClr val="000000"/>
            </a:outerShdw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CA3109C-5429-604B-B9CB-C10A57D664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41264" y="2565345"/>
            <a:ext cx="5799600" cy="13248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zh-CN" altLang="en-US" sz="40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单击此处编辑母版标题</a:t>
            </a:r>
            <a:br>
              <a:rPr kumimoji="1" lang="en-US" altLang="zh-CN" dirty="0"/>
            </a:br>
            <a:r>
              <a:rPr kumimoji="1" lang="zh-CN" altLang="en-US" sz="4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尽量回车保证标题为两行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7292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桌子, 食物, 建筑, 前&#10;&#10;描述已自动生成">
            <a:extLst>
              <a:ext uri="{FF2B5EF4-FFF2-40B4-BE49-F238E27FC236}">
                <a16:creationId xmlns:a16="http://schemas.microsoft.com/office/drawing/2014/main" id="{EE328450-696E-44A7-AD54-BB307068C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" y="0"/>
            <a:ext cx="12191388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>
            <a:extLst>
              <a:ext uri="{FF2B5EF4-FFF2-40B4-BE49-F238E27FC236}">
                <a16:creationId xmlns:a16="http://schemas.microsoft.com/office/drawing/2014/main" id="{3D0C9252-00E5-4462-AD57-4A3481AA25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880" r="47917"/>
          <a:stretch/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B0CFEC9-317D-8243-AE29-F9924EE8E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5812D0-DB1B-CB4D-BF89-D47C57EED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184EF6-0952-461F-A80E-320DB1BF0919}"/>
              </a:ext>
            </a:extLst>
          </p:cNvPr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</a:t>
            </a:r>
            <a:r>
              <a:rPr lang="en-US" altLang="zh-CN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3</a:t>
            </a:r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35AD995D-23CC-4CB8-B3CC-B830932B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6836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0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E12F34-CE97-B446-A37B-EB474FDBC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8812"/>
            <a:ext cx="8564880" cy="587375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04040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2FF6B5-3625-6748-BD00-70E81528A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5860" y="1363981"/>
            <a:ext cx="9791700" cy="4533900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449E53-5FC1-604B-9742-5A75F60F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90619E0-58A2-423F-8230-8E1FF159016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9D912DAF-931C-4ECD-ADDD-BBB18C01F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98456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2FF6B5-3625-6748-BD00-70E81528A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760" y="1463041"/>
            <a:ext cx="6065520" cy="4434840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449E53-5FC1-604B-9742-5A75F60F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A08D683-EDED-4CCB-8BC8-884F81465B2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2B3AADA2-5F90-4750-8C96-6BE32998E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9AB6FD41-7866-4FB1-B73D-387561A7F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8812"/>
            <a:ext cx="6583681" cy="587375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04040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61AF82E7-3187-4B29-8476-E102FAAD7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1881" y="990600"/>
            <a:ext cx="3749675" cy="4906963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52754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成员介绍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图片占位符 49">
            <a:extLst>
              <a:ext uri="{FF2B5EF4-FFF2-40B4-BE49-F238E27FC236}">
                <a16:creationId xmlns:a16="http://schemas.microsoft.com/office/drawing/2014/main" id="{5065AEB2-617C-4AF6-9728-BA5643C287A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863725" y="1939925"/>
            <a:ext cx="1903413" cy="1903413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1" name="图片占位符 49">
            <a:extLst>
              <a:ext uri="{FF2B5EF4-FFF2-40B4-BE49-F238E27FC236}">
                <a16:creationId xmlns:a16="http://schemas.microsoft.com/office/drawing/2014/main" id="{7C298331-5B18-4C98-8817-E35A33D57D8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102783" y="1939539"/>
            <a:ext cx="1903413" cy="1903413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2" name="图片占位符 49">
            <a:extLst>
              <a:ext uri="{FF2B5EF4-FFF2-40B4-BE49-F238E27FC236}">
                <a16:creationId xmlns:a16="http://schemas.microsoft.com/office/drawing/2014/main" id="{F92A1FEA-9720-474C-A40C-A6A3EAFB0B5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511279" y="1927776"/>
            <a:ext cx="1903413" cy="1903413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3A107DC-FF97-174B-83E6-EFC85E1E07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0211" y="254092"/>
            <a:ext cx="10515600" cy="1325563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zh-CN" altLang="en-US" sz="3000" b="1" kern="1200" dirty="0">
                <a:solidFill>
                  <a:schemeClr val="bg1">
                    <a:lumMod val="95000"/>
                  </a:schemeClr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3000" b="1" dirty="0">
                <a:solidFill>
                  <a:schemeClr val="bg1">
                    <a:lumMod val="95000"/>
                  </a:schemeClr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团队介绍 </a:t>
            </a:r>
            <a:r>
              <a:rPr kumimoji="1" lang="en-US" altLang="zh-CN" sz="3000" b="1" dirty="0">
                <a:solidFill>
                  <a:schemeClr val="bg1">
                    <a:lumMod val="95000"/>
                  </a:schemeClr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Team Introduction</a:t>
            </a:r>
            <a:endParaRPr kumimoji="1"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24DF187-5767-AE44-965E-7B07CB226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3113-99F0-E94F-B43B-C597B50D8210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812E0FE-C78B-4BEC-98F8-55EB7EE19B5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3812377F-11ED-4AD7-89CB-040B13F60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0457B80C-BA28-40B8-8A43-917069ABA0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732560" y="4140944"/>
            <a:ext cx="165100" cy="76200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C679EC02-9223-4405-A3E9-2A88DC7641A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62648" y="4140944"/>
            <a:ext cx="165100" cy="76200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FD6CE9E5-FEBE-4647-BC20-3F5E986471C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06492" y="4140944"/>
            <a:ext cx="165100" cy="76200"/>
          </a:xfrm>
          <a:prstGeom prst="rect">
            <a:avLst/>
          </a:prstGeom>
        </p:spPr>
      </p:pic>
      <p:sp>
        <p:nvSpPr>
          <p:cNvPr id="38" name="文本占位符 36">
            <a:extLst>
              <a:ext uri="{FF2B5EF4-FFF2-40B4-BE49-F238E27FC236}">
                <a16:creationId xmlns:a16="http://schemas.microsoft.com/office/drawing/2014/main" id="{9203FAE4-6D7B-4548-9C1D-3E971C5FC4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76000" y="4352400"/>
            <a:ext cx="878400" cy="370800"/>
          </a:xfrm>
        </p:spPr>
        <p:txBody>
          <a:bodyPr/>
          <a:lstStyle>
            <a:lvl1pPr marL="0" indent="0" algn="ctr">
              <a:buNone/>
              <a:defRPr kumimoji="1" lang="zh-CN" altLang="en-US" sz="1800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代用名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91339E33-B5C4-4990-91B2-90141B083C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33600" y="4816800"/>
            <a:ext cx="2732400" cy="7380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单击此处编辑详细人物介绍内容单击此处编辑详细人物介绍内容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单击此处编辑详细人物介绍内容</a:t>
            </a:r>
          </a:p>
        </p:txBody>
      </p:sp>
      <p:sp>
        <p:nvSpPr>
          <p:cNvPr id="42" name="文本占位符 41">
            <a:extLst>
              <a:ext uri="{FF2B5EF4-FFF2-40B4-BE49-F238E27FC236}">
                <a16:creationId xmlns:a16="http://schemas.microsoft.com/office/drawing/2014/main" id="{E720F956-3456-4EB1-9FBB-08AC86E0F6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30800" y="5652000"/>
            <a:ext cx="543600" cy="309600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职位</a:t>
            </a:r>
          </a:p>
        </p:txBody>
      </p:sp>
      <p:sp>
        <p:nvSpPr>
          <p:cNvPr id="43" name="文本占位符 36">
            <a:extLst>
              <a:ext uri="{FF2B5EF4-FFF2-40B4-BE49-F238E27FC236}">
                <a16:creationId xmlns:a16="http://schemas.microsoft.com/office/drawing/2014/main" id="{3A85D957-04B1-43C1-B645-1ADD343CAA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1896" y="4352400"/>
            <a:ext cx="878400" cy="370800"/>
          </a:xfrm>
        </p:spPr>
        <p:txBody>
          <a:bodyPr/>
          <a:lstStyle>
            <a:lvl1pPr marL="0" indent="0" algn="ctr">
              <a:buNone/>
              <a:defRPr kumimoji="1" lang="zh-CN" altLang="en-US" sz="1800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代用名</a:t>
            </a:r>
          </a:p>
        </p:txBody>
      </p:sp>
      <p:sp>
        <p:nvSpPr>
          <p:cNvPr id="44" name="文本占位符 39">
            <a:extLst>
              <a:ext uri="{FF2B5EF4-FFF2-40B4-BE49-F238E27FC236}">
                <a16:creationId xmlns:a16="http://schemas.microsoft.com/office/drawing/2014/main" id="{BF45D191-E6EF-4880-8FDA-1E6A4DDD8AF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69496" y="4816800"/>
            <a:ext cx="2732400" cy="7380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单击此处编辑详细人物介绍内容单击此处编辑详细人物介绍内容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单击此处编辑详细人物介绍内容</a:t>
            </a:r>
          </a:p>
        </p:txBody>
      </p:sp>
      <p:sp>
        <p:nvSpPr>
          <p:cNvPr id="45" name="文本占位符 41">
            <a:extLst>
              <a:ext uri="{FF2B5EF4-FFF2-40B4-BE49-F238E27FC236}">
                <a16:creationId xmlns:a16="http://schemas.microsoft.com/office/drawing/2014/main" id="{34FC82AC-463B-47DA-BEB9-281C0B1BCC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66696" y="5652000"/>
            <a:ext cx="543600" cy="309600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职位</a:t>
            </a:r>
          </a:p>
        </p:txBody>
      </p:sp>
      <p:sp>
        <p:nvSpPr>
          <p:cNvPr id="46" name="文本占位符 36">
            <a:extLst>
              <a:ext uri="{FF2B5EF4-FFF2-40B4-BE49-F238E27FC236}">
                <a16:creationId xmlns:a16="http://schemas.microsoft.com/office/drawing/2014/main" id="{CF7DF532-2439-4151-B3A0-082E43F6A3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047792" y="4352400"/>
            <a:ext cx="878400" cy="370800"/>
          </a:xfrm>
        </p:spPr>
        <p:txBody>
          <a:bodyPr/>
          <a:lstStyle>
            <a:lvl1pPr marL="0" indent="0" algn="ctr">
              <a:buNone/>
              <a:defRPr kumimoji="1" lang="zh-CN" altLang="en-US" sz="1800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代用名</a:t>
            </a:r>
          </a:p>
        </p:txBody>
      </p:sp>
      <p:sp>
        <p:nvSpPr>
          <p:cNvPr id="47" name="文本占位符 39">
            <a:extLst>
              <a:ext uri="{FF2B5EF4-FFF2-40B4-BE49-F238E27FC236}">
                <a16:creationId xmlns:a16="http://schemas.microsoft.com/office/drawing/2014/main" id="{4762B861-7E14-4E03-B263-D7CC8612953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05392" y="4816800"/>
            <a:ext cx="2732400" cy="7380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单击此处编辑详细人物介绍内容单击此处编辑详细人物介绍内容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单击此处编辑详细人物介绍内容</a:t>
            </a:r>
          </a:p>
        </p:txBody>
      </p:sp>
      <p:sp>
        <p:nvSpPr>
          <p:cNvPr id="48" name="文本占位符 41">
            <a:extLst>
              <a:ext uri="{FF2B5EF4-FFF2-40B4-BE49-F238E27FC236}">
                <a16:creationId xmlns:a16="http://schemas.microsoft.com/office/drawing/2014/main" id="{6A074C5E-DB3E-48B1-BD76-6F09A5C90D4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02592" y="5652000"/>
            <a:ext cx="543600" cy="309600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职位</a:t>
            </a:r>
          </a:p>
        </p:txBody>
      </p:sp>
    </p:spTree>
    <p:extLst>
      <p:ext uri="{BB962C8B-B14F-4D97-AF65-F5344CB8AC3E}">
        <p14:creationId xmlns:p14="http://schemas.microsoft.com/office/powerpoint/2010/main" val="37964001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9EADE39-4CB0-874C-BAFF-761E2A016F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695700" y="0"/>
            <a:ext cx="8496300" cy="6857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A8DBD4B-5AF4-4A02-A033-4517148FE08F}"/>
              </a:ext>
            </a:extLst>
          </p:cNvPr>
          <p:cNvGrpSpPr/>
          <p:nvPr userDrawn="1"/>
        </p:nvGrpSpPr>
        <p:grpSpPr>
          <a:xfrm>
            <a:off x="182563" y="3708418"/>
            <a:ext cx="3323559" cy="369332"/>
            <a:chOff x="182563" y="3708418"/>
            <a:chExt cx="3323559" cy="369332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D2BD3C69-ACEA-425F-BCD7-191089B5269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82563" y="3708418"/>
              <a:ext cx="1619379" cy="369332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581D2E1-7331-4475-9456-F43AC4BE9D6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53384" y="3708418"/>
              <a:ext cx="1619379" cy="369332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D0C506BD-B2CC-4857-BDC8-00937F0A9E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886743" y="3708418"/>
              <a:ext cx="1619379" cy="369332"/>
            </a:xfrm>
            <a:prstGeom prst="rect">
              <a:avLst/>
            </a:prstGeom>
          </p:spPr>
        </p:pic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5C1BC426-4205-ED47-8478-C6798B948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563" y="2095500"/>
            <a:ext cx="3313111" cy="1600200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E2CFF4-E5D2-3445-AC65-72521EC917F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82563" y="3724275"/>
            <a:ext cx="3313111" cy="365125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1049CD-0124-1D4F-9A5F-7CD1151B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641A3-6D39-F940-B66C-A887D1678868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sp>
        <p:nvSpPr>
          <p:cNvPr id="8" name="灯片编号占位符 5">
            <a:extLst>
              <a:ext uri="{FF2B5EF4-FFF2-40B4-BE49-F238E27FC236}">
                <a16:creationId xmlns:a16="http://schemas.microsoft.com/office/drawing/2014/main" id="{7800EDE7-8324-4DA9-8B52-ED13E6A87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C0D6AE2-DFDB-4902-85C7-579E64A6103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23118" y="6200793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025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混排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C89BF-17CA-EE4F-8DDF-F29F15BA1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200" y="651600"/>
            <a:ext cx="5613714" cy="554400"/>
          </a:xfrm>
        </p:spPr>
        <p:txBody>
          <a:bodyPr>
            <a:normAutofit/>
          </a:bodyPr>
          <a:lstStyle>
            <a:lvl1pPr>
              <a:defRPr kumimoji="1" lang="zh-CN" altLang="en-US" sz="3000" b="1" kern="1200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FAA5C4-21F3-4C46-8CFA-2B23B4872E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11200" y="1335314"/>
            <a:ext cx="5613714" cy="187234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DED918-63F8-5642-96EA-81950F69BB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24914" y="651600"/>
            <a:ext cx="4328886" cy="5400721"/>
          </a:xfr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25115F-93EC-9B48-BFC0-E2BD672D4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8034-5D67-F54D-A7F5-BFC321FAE862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C59BC63D-D6B4-418F-A1C6-71535397B1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55687" y="3429771"/>
            <a:ext cx="5040313" cy="2622550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7E2F7FA-A052-411E-912B-2ECB3A81A73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id="{FD3147D9-C7ED-4152-B17A-7C752474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4103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图排列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80A4C7-10C6-494F-9651-1FB50D0B1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511" y="772847"/>
            <a:ext cx="9368978" cy="758776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1" lang="zh-CN" altLang="en-US" sz="3000" b="1" kern="1200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FFBB2C1-E7D3-1945-A925-88A0CCDD2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C93AF-CC2D-5C4B-B4E7-44AD3337F2AE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sp>
        <p:nvSpPr>
          <p:cNvPr id="12" name="内容占位符 11">
            <a:extLst>
              <a:ext uri="{FF2B5EF4-FFF2-40B4-BE49-F238E27FC236}">
                <a16:creationId xmlns:a16="http://schemas.microsoft.com/office/drawing/2014/main" id="{F8E54996-5C65-44AA-953C-E8F78B37BCC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11287" y="1668463"/>
            <a:ext cx="9369201" cy="107473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/>
            </a:lvl3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EE74412-8B10-4E13-B7FC-806469CBFB9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8821" y="6193411"/>
            <a:ext cx="2032000" cy="139700"/>
          </a:xfrm>
          <a:prstGeom prst="rect">
            <a:avLst/>
          </a:prstGeom>
        </p:spPr>
      </p:pic>
      <p:sp>
        <p:nvSpPr>
          <p:cNvPr id="14" name="灯片编号占位符 5">
            <a:extLst>
              <a:ext uri="{FF2B5EF4-FFF2-40B4-BE49-F238E27FC236}">
                <a16:creationId xmlns:a16="http://schemas.microsoft.com/office/drawing/2014/main" id="{732831A2-4C7A-46AE-8377-EB307714B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6483455-280D-4393-9329-549E91B3708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8054E0B8-E837-40B5-A248-B71972A328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31888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0" name="图片占位符 18">
            <a:extLst>
              <a:ext uri="{FF2B5EF4-FFF2-40B4-BE49-F238E27FC236}">
                <a16:creationId xmlns:a16="http://schemas.microsoft.com/office/drawing/2014/main" id="{8D97B174-3804-48B4-8F2E-9DFCBD36BCD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49800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1" name="图片占位符 18">
            <a:extLst>
              <a:ext uri="{FF2B5EF4-FFF2-40B4-BE49-F238E27FC236}">
                <a16:creationId xmlns:a16="http://schemas.microsoft.com/office/drawing/2014/main" id="{1EC0751F-628F-426C-B940-DFDAAD818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10496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8">
            <a:extLst>
              <a:ext uri="{FF2B5EF4-FFF2-40B4-BE49-F238E27FC236}">
                <a16:creationId xmlns:a16="http://schemas.microsoft.com/office/drawing/2014/main" id="{5D5979C6-1E9F-486B-82B5-8E5C650BE7D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192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0935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24DF187-5767-AE44-965E-7B07CB226C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32000" cy="365125"/>
          </a:xfrm>
        </p:spPr>
        <p:txBody>
          <a:bodyPr/>
          <a:lstStyle/>
          <a:p>
            <a:fld id="{F2843113-99F0-E94F-B43B-C597B50D8210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AA69DA4B-95E7-4D6C-9CD0-63CCA7E07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229" y="651600"/>
            <a:ext cx="5613714" cy="554400"/>
          </a:xfrm>
        </p:spPr>
        <p:txBody>
          <a:bodyPr>
            <a:normAutofit/>
          </a:bodyPr>
          <a:lstStyle>
            <a:lvl1pPr>
              <a:defRPr kumimoji="1" lang="zh-CN" altLang="en-US" sz="3000" b="1" kern="1200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8C35E7F5-54F2-4F8C-A68A-A0D3778CA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32228" y="1335314"/>
            <a:ext cx="10229257" cy="55440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9765F9A-49D4-405A-9EFC-EA86C1CA4F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90153" y="6464208"/>
            <a:ext cx="2032000" cy="139700"/>
          </a:xfrm>
          <a:prstGeom prst="rect">
            <a:avLst/>
          </a:prstGeom>
        </p:spPr>
      </p:pic>
      <p:sp>
        <p:nvSpPr>
          <p:cNvPr id="13" name="灯片编号占位符 5">
            <a:extLst>
              <a:ext uri="{FF2B5EF4-FFF2-40B4-BE49-F238E27FC236}">
                <a16:creationId xmlns:a16="http://schemas.microsoft.com/office/drawing/2014/main" id="{4613A660-3E79-402E-9928-218E1AE2C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EF342BF3-55DA-4C8A-A0C2-C57EA8982033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299542" y="2307771"/>
            <a:ext cx="6745829" cy="554401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小标题</a:t>
            </a:r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C3521529-F2EE-454B-8C35-9BE0F772D0C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299542" y="2862172"/>
            <a:ext cx="6745829" cy="252172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251637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64C0F3-9DED-1E4B-BB77-7D904762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3CA48-D77A-9140-99FC-15470DF5085B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sp>
        <p:nvSpPr>
          <p:cNvPr id="8" name="灯片编号占位符 5">
            <a:extLst>
              <a:ext uri="{FF2B5EF4-FFF2-40B4-BE49-F238E27FC236}">
                <a16:creationId xmlns:a16="http://schemas.microsoft.com/office/drawing/2014/main" id="{42B94DD3-D4ED-4181-BF33-4B055CA97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32D2F15-B724-4A57-A29D-6D59288E2F6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B996ACA-9BBF-4C89-9D55-5C14905C1845}"/>
              </a:ext>
            </a:extLst>
          </p:cNvPr>
          <p:cNvSpPr txBox="1"/>
          <p:nvPr userDrawn="1"/>
        </p:nvSpPr>
        <p:spPr>
          <a:xfrm>
            <a:off x="1109151" y="755494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致谢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27D53D0D-930F-4D98-AFA2-275007B605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9663" y="1401825"/>
            <a:ext cx="6045880" cy="4534580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</a:lstStyle>
          <a:p>
            <a:pPr lvl="0"/>
            <a:r>
              <a:rPr lang="zh-CN" altLang="en-US" dirty="0"/>
              <a:t>单击此处输入文本</a:t>
            </a:r>
          </a:p>
        </p:txBody>
      </p:sp>
    </p:spTree>
    <p:extLst>
      <p:ext uri="{BB962C8B-B14F-4D97-AF65-F5344CB8AC3E}">
        <p14:creationId xmlns:p14="http://schemas.microsoft.com/office/powerpoint/2010/main" val="18978691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9AA2C5-11B5-B042-8C9B-FADF323FB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3B86C-5B9B-2248-A1BA-C1D4A0ADDB28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5AAF62B-FD53-B84D-AA8F-CE6337D1B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15B8AF-0509-7748-9D17-6750134B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DC770-FF79-6F43-8302-D9B49950C09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9DCA219-5BFA-4614-BE86-315B93A9B6CF}"/>
              </a:ext>
            </a:extLst>
          </p:cNvPr>
          <p:cNvSpPr txBox="1"/>
          <p:nvPr userDrawn="1"/>
        </p:nvSpPr>
        <p:spPr>
          <a:xfrm>
            <a:off x="3441697" y="2274838"/>
            <a:ext cx="48169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PingFang SC Light" panose="020B0300000000000000" pitchFamily="34" charset="-122"/>
                <a:cs typeface="Arial" panose="020B0604020202020204" pitchFamily="34" charset="0"/>
              </a:rPr>
              <a:t>THANK</a:t>
            </a:r>
          </a:p>
          <a:p>
            <a:r>
              <a:rPr kumimoji="1" lang="en" altLang="zh-CN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PingFang SC Light" panose="020B0300000000000000" pitchFamily="34" charset="-122"/>
                <a:cs typeface="Arial" panose="020B0604020202020204" pitchFamily="34" charset="0"/>
              </a:rPr>
              <a:t>YOU</a:t>
            </a:r>
            <a:endParaRPr kumimoji="1" lang="zh-CN" altLang="en-US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PingFang SC Light" panose="020B0300000000000000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342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3109C-5429-604B-B9CB-C10A57D664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40000" y="2318400"/>
            <a:ext cx="5799600" cy="1198800"/>
          </a:xfrm>
        </p:spPr>
        <p:txBody>
          <a:bodyPr anchor="ctr" anchorCtr="0">
            <a:noAutofit/>
          </a:bodyPr>
          <a:lstStyle>
            <a:lvl1pPr algn="l">
              <a:defRPr sz="3600" b="1">
                <a:solidFill>
                  <a:srgbClr val="404040"/>
                </a:solidFill>
                <a:latin typeface="+mj-lt"/>
              </a:defRPr>
            </a:lvl1pPr>
          </a:lstStyle>
          <a:p>
            <a:r>
              <a:rPr kumimoji="1" lang="zh-CN" altLang="en-US" dirty="0"/>
              <a:t>单击编辑标题样式</a:t>
            </a:r>
            <a:br>
              <a:rPr kumimoji="1" lang="en-US" altLang="zh-CN" dirty="0"/>
            </a:br>
            <a:r>
              <a:rPr kumimoji="1" lang="zh-CN" altLang="en-US" dirty="0"/>
              <a:t>两行标题分割更为合适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DE293D-64E8-6D46-ACE8-F9A8713FF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000" y="3513395"/>
            <a:ext cx="5799600" cy="436964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30C6F86-57D8-4AF9-8D5E-33A99F7F48F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339800" y="-2757608"/>
            <a:ext cx="1265293" cy="223685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923CE7E-1CBB-4532-B8DE-0DC543F3F8B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440000" y="3513395"/>
            <a:ext cx="5799600" cy="43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390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3EEBFD-2089-524A-82E7-964304E61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37CD0F0-92BC-6D4C-9088-E18B22282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85900" y="1825625"/>
            <a:ext cx="8943975" cy="3879850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91B16F4-7DA9-454D-8918-763E9E532E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184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3257110-AC03-8949-8445-4F4FF92D25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3749675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090B52-88D5-5742-88DF-3885616C1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E65646D-826D-4B96-9A95-3535C24E441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9628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9AA2C5-11B5-B042-8C9B-FADF323FB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3B86C-5B9B-2248-A1BA-C1D4A0ADDB28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FE4C9347-952C-4AEA-B08A-92F1BA569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605C2EC-E750-478F-991C-32E2AE9CC8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051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3109C-5429-604B-B9CB-C10A57D664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1800" y="2597400"/>
            <a:ext cx="6728400" cy="831600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kumimoji="1" lang="zh-CN" altLang="en-US" dirty="0"/>
              <a:t>单击此处编辑母版标题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DE293D-64E8-6D46-ACE8-F9A8713FF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1800" y="3398838"/>
            <a:ext cx="6728400" cy="517525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4FC20C6-D1D8-4E4B-8DBD-E3D686E964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31800" y="3440113"/>
            <a:ext cx="6728400" cy="43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757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3109C-5429-604B-B9CB-C10A57D664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07322" y="2503488"/>
            <a:ext cx="5990493" cy="837590"/>
          </a:xfrm>
        </p:spPr>
        <p:txBody>
          <a:bodyPr anchor="ctr" anchorCtr="0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DE293D-64E8-6D46-ACE8-F9A8713FF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7322" y="3311649"/>
            <a:ext cx="5990494" cy="494688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EC8CAC0-FE93-489C-BB57-DDDC480A72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155212" y="2748739"/>
            <a:ext cx="558800" cy="3683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EE1D168-D345-4A4D-BAAA-C505C52CA9C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07322" y="3355793"/>
            <a:ext cx="5990494" cy="406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292140D-9A36-4287-AA29-DFD4E4D99AC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07711" y="6340429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46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2FF6B5-3625-6748-BD00-70E81528A54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28701" y="2247900"/>
            <a:ext cx="6991350" cy="3609975"/>
          </a:xfrm>
        </p:spPr>
        <p:txBody>
          <a:bodyPr anchor="t" anchorCtr="0"/>
          <a:lstStyle>
            <a:lvl1pPr marL="1440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</a:lstStyle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1</a:t>
            </a:r>
          </a:p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2</a:t>
            </a:r>
          </a:p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3</a:t>
            </a:r>
          </a:p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449E53-5FC1-604B-9742-5A75F60F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ACBC42-90DF-9C4C-A2BE-FB58BC868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14CD0E-91E7-D647-B0CE-69496DE03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0146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E12F34-CE97-B446-A37B-EB474FDBC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4911" y="1268936"/>
            <a:ext cx="8102600" cy="554400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1" lang="zh-CN" altLang="en-US" sz="3000" b="1" kern="1200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449E53-5FC1-604B-9742-5A75F60F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14FF0FB-7073-46B9-8075-C3ED46C03F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44700" y="2032684"/>
            <a:ext cx="8102600" cy="9144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2483A40-752E-494B-82E8-743628FFEAB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44700" y="2971800"/>
            <a:ext cx="8102600" cy="914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CA435A4-0216-4B53-BBF5-0B094329898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044700" y="3923271"/>
            <a:ext cx="8102600" cy="9144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5DB9DA7-E057-4914-B326-1B36F8B1997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400471" y="2668544"/>
            <a:ext cx="520700" cy="381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C38DAD7-4A4B-4862-BD30-7BF69E564855}"/>
              </a:ext>
            </a:extLst>
          </p:cNvPr>
          <p:cNvSpPr/>
          <p:nvPr userDrawn="1"/>
        </p:nvSpPr>
        <p:spPr>
          <a:xfrm>
            <a:off x="2331307" y="2183424"/>
            <a:ext cx="7825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01.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CAAF634-9594-419E-A3A7-FB9E16887B1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400471" y="3681798"/>
            <a:ext cx="520700" cy="3810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E1691BF2-08A9-4DF4-84C0-AADE21507F6C}"/>
              </a:ext>
            </a:extLst>
          </p:cNvPr>
          <p:cNvSpPr/>
          <p:nvPr userDrawn="1"/>
        </p:nvSpPr>
        <p:spPr>
          <a:xfrm>
            <a:off x="2331307" y="3196678"/>
            <a:ext cx="7825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</a:t>
            </a:r>
            <a:r>
              <a:rPr lang="en-US" altLang="zh-CN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2</a:t>
            </a:r>
            <a:r>
              <a:rPr lang="zh-CN" altLang="en-US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A642E62C-5316-4EDE-8457-3E21F6D47BE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400471" y="4571484"/>
            <a:ext cx="520700" cy="3810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737516D6-AB0F-454C-8728-14E70A69699C}"/>
              </a:ext>
            </a:extLst>
          </p:cNvPr>
          <p:cNvSpPr/>
          <p:nvPr userDrawn="1"/>
        </p:nvSpPr>
        <p:spPr>
          <a:xfrm>
            <a:off x="2331307" y="4086364"/>
            <a:ext cx="7825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</a:t>
            </a:r>
            <a:r>
              <a:rPr lang="en-US" altLang="zh-CN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3</a:t>
            </a:r>
            <a:r>
              <a:rPr lang="zh-CN" altLang="en-US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sp>
        <p:nvSpPr>
          <p:cNvPr id="21" name="文本占位符 20">
            <a:extLst>
              <a:ext uri="{FF2B5EF4-FFF2-40B4-BE49-F238E27FC236}">
                <a16:creationId xmlns:a16="http://schemas.microsoft.com/office/drawing/2014/main" id="{0D245C68-4D53-4772-867D-33D9558804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7075" y="2032000"/>
            <a:ext cx="6880225" cy="903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单击此处输入本文</a:t>
            </a:r>
          </a:p>
        </p:txBody>
      </p:sp>
      <p:sp>
        <p:nvSpPr>
          <p:cNvPr id="28" name="文本占位符 20">
            <a:extLst>
              <a:ext uri="{FF2B5EF4-FFF2-40B4-BE49-F238E27FC236}">
                <a16:creationId xmlns:a16="http://schemas.microsoft.com/office/drawing/2014/main" id="{2E157912-C7D2-42F1-8E7D-9B48ABFA56F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67075" y="2983191"/>
            <a:ext cx="6880225" cy="903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单击此处输入本文</a:t>
            </a:r>
          </a:p>
        </p:txBody>
      </p:sp>
      <p:sp>
        <p:nvSpPr>
          <p:cNvPr id="29" name="文本占位符 20">
            <a:extLst>
              <a:ext uri="{FF2B5EF4-FFF2-40B4-BE49-F238E27FC236}">
                <a16:creationId xmlns:a16="http://schemas.microsoft.com/office/drawing/2014/main" id="{96892294-EC21-4158-818C-EADF7E907D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67075" y="3934383"/>
            <a:ext cx="6880225" cy="903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单击此处输入本文</a:t>
            </a:r>
          </a:p>
        </p:txBody>
      </p:sp>
      <p:sp>
        <p:nvSpPr>
          <p:cNvPr id="30" name="灯片编号占位符 5">
            <a:extLst>
              <a:ext uri="{FF2B5EF4-FFF2-40B4-BE49-F238E27FC236}">
                <a16:creationId xmlns:a16="http://schemas.microsoft.com/office/drawing/2014/main" id="{2474DE2D-60C7-4B2D-8BB0-5696356D0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681796A6-47CA-4D8F-9549-64294FD2B188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697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0_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976BC7-627C-4BC0-9B2C-C5FD80266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353" y="1508760"/>
            <a:ext cx="7949293" cy="167635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A28CFE-714F-4DC2-B3B8-6234D0452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21353" y="3212101"/>
            <a:ext cx="7949293" cy="110013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03FAA6B-5339-4D84-AA6F-C3B919EBE49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295A1DD3-29AF-4EE6-B9B5-5490869C679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7188" y="451641"/>
            <a:ext cx="2743200" cy="68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404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E0B13A70-6219-44AE-9F9D-21351CCCAC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918"/>
          <a:stretch/>
        </p:blipFill>
        <p:spPr>
          <a:xfrm>
            <a:off x="-9525" y="-19050"/>
            <a:ext cx="12201525" cy="687705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06A84FA-4E29-41C6-A208-7E329FA7BD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07892" y="-9525"/>
            <a:ext cx="7745435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>
            <a:extLst>
              <a:ext uri="{FF2B5EF4-FFF2-40B4-BE49-F238E27FC236}">
                <a16:creationId xmlns:a16="http://schemas.microsoft.com/office/drawing/2014/main" id="{3D0C9252-00E5-4462-AD57-4A3481AA25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3880" r="47917"/>
          <a:stretch/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B0CFEC9-317D-8243-AE29-F9924EE8E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5812D0-DB1B-CB4D-BF89-D47C57EED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184EF6-0952-461F-A80E-320DB1BF0919}"/>
              </a:ext>
            </a:extLst>
          </p:cNvPr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01.</a:t>
            </a:r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35AD995D-23CC-4CB8-B3CC-B830932B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0113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户外, 草, 田地, 建筑&#10;&#10;描述已自动生成">
            <a:extLst>
              <a:ext uri="{FF2B5EF4-FFF2-40B4-BE49-F238E27FC236}">
                <a16:creationId xmlns:a16="http://schemas.microsoft.com/office/drawing/2014/main" id="{DD33F9FD-C1E1-489E-9624-A6A49621F0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02" t="9222" r="18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>
            <a:extLst>
              <a:ext uri="{FF2B5EF4-FFF2-40B4-BE49-F238E27FC236}">
                <a16:creationId xmlns:a16="http://schemas.microsoft.com/office/drawing/2014/main" id="{3D0C9252-00E5-4462-AD57-4A3481AA25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880" r="47917"/>
          <a:stretch/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B0CFEC9-317D-8243-AE29-F9924EE8E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5812D0-DB1B-CB4D-BF89-D47C57EED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184EF6-0952-461F-A80E-320DB1BF0919}"/>
              </a:ext>
            </a:extLst>
          </p:cNvPr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</a:t>
            </a:r>
            <a:r>
              <a:rPr lang="en-US" altLang="zh-CN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2</a:t>
            </a:r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35AD995D-23CC-4CB8-B3CC-B830932B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8567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74DA86A-E2F3-0442-8D77-88DB2A62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735F5B-CC58-C043-BA0E-50E71FD66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1541A7-179B-AC44-8728-746989662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8F588-DBAA-5947-A52A-E444FC590A45}" type="datetime1">
              <a:rPr kumimoji="1" lang="zh-CN" altLang="en-US" smtClean="0"/>
              <a:t>2023/11/8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D4120C-9F48-3E48-B97A-78829C1E86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F6BAF8-A954-1F4A-AC24-CE8E61E06C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2DC770-FF79-6F43-8302-D9B49950C0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4572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50" r:id="rId5"/>
    <p:sldLayoutId id="2147483663" r:id="rId6"/>
    <p:sldLayoutId id="2147483670" r:id="rId7"/>
    <p:sldLayoutId id="2147483651" r:id="rId8"/>
    <p:sldLayoutId id="2147483666" r:id="rId9"/>
    <p:sldLayoutId id="2147483665" r:id="rId10"/>
    <p:sldLayoutId id="2147483664" r:id="rId11"/>
    <p:sldLayoutId id="2147483671" r:id="rId12"/>
    <p:sldLayoutId id="2147483672" r:id="rId13"/>
    <p:sldLayoutId id="2147483657" r:id="rId14"/>
    <p:sldLayoutId id="2147483652" r:id="rId15"/>
    <p:sldLayoutId id="2147483653" r:id="rId16"/>
    <p:sldLayoutId id="2147483654" r:id="rId17"/>
    <p:sldLayoutId id="2147483656" r:id="rId18"/>
    <p:sldLayoutId id="2147483673" r:id="rId19"/>
    <p:sldLayoutId id="2147483658" r:id="rId20"/>
    <p:sldLayoutId id="2147483659" r:id="rId21"/>
    <p:sldLayoutId id="2147483655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5">
            <a:extLst>
              <a:ext uri="{FF2B5EF4-FFF2-40B4-BE49-F238E27FC236}">
                <a16:creationId xmlns:a16="http://schemas.microsoft.com/office/drawing/2014/main" id="{E8A5BFEC-241B-4E71-8E9E-A71E5F3E76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zh-CN"/>
              <a:t>C08</a:t>
            </a:r>
            <a:r>
              <a:rPr lang="zh-CN" altLang="en-US"/>
              <a:t>组      </a:t>
            </a:r>
            <a:r>
              <a:rPr lang="zh-CN" altLang="en-US" dirty="0"/>
              <a:t>刘子张 陈昊扬 王晋赟 樊臣焱</a:t>
            </a:r>
            <a:endParaRPr lang="en-US" altLang="zh-CN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391CFF28-F957-41A3-8882-94C2795E9A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软工中期汇报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6220CC0-F516-230D-9DEC-006CE36FA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4592" y="2759331"/>
            <a:ext cx="4151375" cy="936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12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667EDFF-C196-4306-83AF-932F0D1BA5A3}"/>
              </a:ext>
            </a:extLst>
          </p:cNvPr>
          <p:cNvSpPr txBox="1"/>
          <p:nvPr/>
        </p:nvSpPr>
        <p:spPr>
          <a:xfrm>
            <a:off x="2537778" y="2376172"/>
            <a:ext cx="4564475" cy="55399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项目背景和目标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B194550-A1F4-4712-B204-69E438F5F3CE}"/>
              </a:ext>
            </a:extLst>
          </p:cNvPr>
          <p:cNvSpPr txBox="1"/>
          <p:nvPr/>
        </p:nvSpPr>
        <p:spPr>
          <a:xfrm>
            <a:off x="2537778" y="3217569"/>
            <a:ext cx="4529771" cy="55399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典型用户及痛点分析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FC14D25-C26F-4035-A7FC-2CB7322A64AE}"/>
              </a:ext>
            </a:extLst>
          </p:cNvPr>
          <p:cNvSpPr txBox="1"/>
          <p:nvPr/>
        </p:nvSpPr>
        <p:spPr>
          <a:xfrm>
            <a:off x="2537776" y="4058966"/>
            <a:ext cx="4529771" cy="55399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用户故事及原型设计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4E1311A-BAC8-408C-80DA-777FC6D4C2FA}"/>
              </a:ext>
            </a:extLst>
          </p:cNvPr>
          <p:cNvSpPr txBox="1"/>
          <p:nvPr/>
        </p:nvSpPr>
        <p:spPr>
          <a:xfrm>
            <a:off x="2537778" y="4934984"/>
            <a:ext cx="4926278" cy="55399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系统总体架构和技术选型</a:t>
            </a:r>
          </a:p>
        </p:txBody>
      </p:sp>
      <p:pic>
        <p:nvPicPr>
          <p:cNvPr id="10" name="图形 9">
            <a:extLst>
              <a:ext uri="{FF2B5EF4-FFF2-40B4-BE49-F238E27FC236}">
                <a16:creationId xmlns:a16="http://schemas.microsoft.com/office/drawing/2014/main" id="{D74A14B7-7CEF-45E8-869A-4FC720F02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0904" y="2347597"/>
            <a:ext cx="553998" cy="553998"/>
          </a:xfrm>
          <a:prstGeom prst="rect">
            <a:avLst/>
          </a:prstGeom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04AD9CAD-C459-4082-A8DC-69DE20AD3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0906" y="4906409"/>
            <a:ext cx="553998" cy="553998"/>
          </a:xfrm>
          <a:prstGeom prst="rect">
            <a:avLst/>
          </a:prstGeom>
        </p:spPr>
      </p:pic>
      <p:pic>
        <p:nvPicPr>
          <p:cNvPr id="12" name="图形 11">
            <a:extLst>
              <a:ext uri="{FF2B5EF4-FFF2-40B4-BE49-F238E27FC236}">
                <a16:creationId xmlns:a16="http://schemas.microsoft.com/office/drawing/2014/main" id="{3BC2D973-6F3F-4667-86C3-67CD6BFFF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0905" y="4030207"/>
            <a:ext cx="553998" cy="553998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B5B0213B-712C-41E9-8AB6-19E8F874B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0906" y="3184417"/>
            <a:ext cx="553998" cy="553998"/>
          </a:xfrm>
          <a:prstGeom prst="rect">
            <a:avLst/>
          </a:prstGeom>
        </p:spPr>
      </p:pic>
      <p:sp>
        <p:nvSpPr>
          <p:cNvPr id="15" name="灯片编号占位符 2">
            <a:extLst>
              <a:ext uri="{FF2B5EF4-FFF2-40B4-BE49-F238E27FC236}">
                <a16:creationId xmlns:a16="http://schemas.microsoft.com/office/drawing/2014/main" id="{E3AF77FC-38F3-42C9-86DE-883246F6D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</a:t>
            </a:fld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24314C-1FBD-D631-BBBF-76962F8ED5AF}"/>
              </a:ext>
            </a:extLst>
          </p:cNvPr>
          <p:cNvSpPr txBox="1"/>
          <p:nvPr/>
        </p:nvSpPr>
        <p:spPr>
          <a:xfrm>
            <a:off x="2537776" y="5814758"/>
            <a:ext cx="4926278" cy="55399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开发迭代计划及分工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CA91F7A4-98B4-255A-A870-7BEE34F84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0904" y="5786183"/>
            <a:ext cx="553998" cy="55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07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1FBCFF-FE5E-57C5-0145-F686BE6F3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项目背景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2AE652-F114-BBE7-8F6B-ED7F29409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dirty="0"/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zh-CN" altLang="en-US" dirty="0"/>
              <a:t>随着宠物在家庭中的重要性不断增加，对于宠物饲养、护理和训练的需求也不断增长。然而，找到可靠的信息和资源并与其他养宠人士交流经验是一项挑战。</a:t>
            </a:r>
            <a:endParaRPr lang="en-US" altLang="zh-CN" dirty="0"/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zh-CN" altLang="en-US" dirty="0"/>
              <a:t>在各大主流视频网站中，萌宠视频深受用户青睐，部分人群受限于各种原因无法实现养宠的愿望。一个能够长期稳定展示宠物视频的“云养宠”平台将有效地解决他们的需求。</a:t>
            </a: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C34298-B221-98CE-CF65-75BF52F2A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7490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1FBCFF-FE5E-57C5-0145-F686BE6F3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项目目标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2AE652-F114-BBE7-8F6B-ED7F29409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pPr marL="514350" indent="-514350">
              <a:buAutoNum type="arabicPeriod"/>
            </a:pPr>
            <a:r>
              <a:rPr lang="zh-CN" altLang="en-US" dirty="0"/>
              <a:t>建立一个有活力的宠物分享交流社区，用户可以自由展示宠物、分享经验、发表评论</a:t>
            </a:r>
            <a:endParaRPr lang="en-US" altLang="zh-CN" dirty="0"/>
          </a:p>
          <a:p>
            <a:pPr marL="514350" indent="-514350">
              <a:buAutoNum type="arabicPeriod"/>
            </a:pPr>
            <a:endParaRPr lang="en-US" altLang="zh-CN" dirty="0"/>
          </a:p>
          <a:p>
            <a:pPr marL="514350" indent="-514350">
              <a:buAutoNum type="arabicPeriod"/>
            </a:pPr>
            <a:endParaRPr lang="en-US" altLang="zh-CN" dirty="0"/>
          </a:p>
          <a:p>
            <a:pPr marL="514350" indent="-514350">
              <a:buAutoNum type="arabicPeriod"/>
            </a:pPr>
            <a:r>
              <a:rPr lang="zh-CN" altLang="en-US" dirty="0"/>
              <a:t>为用户提供功能丰富的个人宠物空间，可用于记录宠物的信息和成长记录</a:t>
            </a: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C34298-B221-98CE-CF65-75BF52F2A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4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0800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1FBCFF-FE5E-57C5-0145-F686BE6F3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60" y="517522"/>
            <a:ext cx="8564880" cy="587375"/>
          </a:xfrm>
        </p:spPr>
        <p:txBody>
          <a:bodyPr/>
          <a:lstStyle/>
          <a:p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典型用户及痛点分析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2AE652-F114-BBE7-8F6B-ED7F29409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7470" y="1596704"/>
            <a:ext cx="9497060" cy="4170681"/>
          </a:xfrm>
        </p:spPr>
        <p:txBody>
          <a:bodyPr/>
          <a:lstStyle/>
          <a:p>
            <a:pPr marL="514350" indent="-514350">
              <a:lnSpc>
                <a:spcPct val="120000"/>
              </a:lnSpc>
              <a:spcAft>
                <a:spcPts val="1200"/>
              </a:spcAft>
              <a:buAutoNum type="arabicPeriod"/>
            </a:pPr>
            <a:r>
              <a:rPr lang="zh-CN" altLang="en-US" b="1" dirty="0"/>
              <a:t>刚接触养宠的新人</a:t>
            </a:r>
            <a:br>
              <a:rPr lang="en-US" altLang="zh-CN" dirty="0"/>
            </a:br>
            <a:r>
              <a:rPr lang="zh-CN" altLang="en-US" dirty="0"/>
              <a:t>宠物知识、喂养技巧、获取建议</a:t>
            </a:r>
            <a:endParaRPr lang="en-US" altLang="zh-CN" dirty="0"/>
          </a:p>
          <a:p>
            <a:pPr marL="514350" indent="-514350">
              <a:lnSpc>
                <a:spcPct val="120000"/>
              </a:lnSpc>
              <a:spcAft>
                <a:spcPts val="1200"/>
              </a:spcAft>
              <a:buAutoNum type="arabicPeriod"/>
            </a:pPr>
            <a:r>
              <a:rPr lang="zh-CN" altLang="en-US" b="1" dirty="0"/>
              <a:t>普通养宠用户</a:t>
            </a:r>
            <a:br>
              <a:rPr lang="en-US" altLang="zh-CN" dirty="0"/>
            </a:br>
            <a:r>
              <a:rPr lang="zh-CN" altLang="en-US" dirty="0"/>
              <a:t>宠物空间、记录生活、交流信息</a:t>
            </a:r>
            <a:endParaRPr lang="en-US" altLang="zh-CN" dirty="0"/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zh-CN" altLang="en-US" b="1" dirty="0"/>
              <a:t>专注分享经验及相关商品的博主</a:t>
            </a:r>
            <a:br>
              <a:rPr lang="en-US" altLang="zh-CN" b="1" dirty="0"/>
            </a:br>
            <a:r>
              <a:rPr lang="zh-CN" altLang="en-US" dirty="0"/>
              <a:t>分享经验、商业价值</a:t>
            </a: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C34298-B221-98CE-CF65-75BF52F2A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0491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1F6044C-843A-B35B-1B1E-AF7466E86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用户故事</a:t>
            </a:r>
            <a:br>
              <a:rPr lang="en-US" altLang="zh-CN" dirty="0"/>
            </a:br>
            <a:r>
              <a:rPr lang="zh-CN" altLang="en-US" dirty="0"/>
              <a:t>与</a:t>
            </a:r>
            <a:br>
              <a:rPr lang="en-US" altLang="zh-CN" dirty="0"/>
            </a:br>
            <a:r>
              <a:rPr lang="zh-CN" altLang="en-US" dirty="0"/>
              <a:t>原型设计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F2A5B20-7BD9-59BF-13C7-52A7F2242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6</a:t>
            </a:fld>
            <a:endParaRPr kumimoji="1" lang="zh-CN" altLang="en-US" dirty="0"/>
          </a:p>
        </p:txBody>
      </p:sp>
      <p:pic>
        <p:nvPicPr>
          <p:cNvPr id="8" name="pre">
            <a:hlinkClick r:id="" action="ppaction://media"/>
            <a:extLst>
              <a:ext uri="{FF2B5EF4-FFF2-40B4-BE49-F238E27FC236}">
                <a16:creationId xmlns:a16="http://schemas.microsoft.com/office/drawing/2014/main" id="{89A30520-73D6-0E57-46FB-D5F2BE2B6A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0"/>
            <a:ext cx="4019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627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9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1FBCFF-FE5E-57C5-0145-F686BE6F3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7533"/>
            <a:ext cx="8564880" cy="587375"/>
          </a:xfrm>
        </p:spPr>
        <p:txBody>
          <a:bodyPr/>
          <a:lstStyle/>
          <a:p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系统总体架构和技术选型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2AE652-F114-BBE7-8F6B-ED7F29409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0500" y="1993900"/>
            <a:ext cx="9093200" cy="3568700"/>
          </a:xfrm>
        </p:spPr>
        <p:txBody>
          <a:bodyPr/>
          <a:lstStyle/>
          <a:p>
            <a:pPr marL="514350" indent="-514350">
              <a:lnSpc>
                <a:spcPct val="120000"/>
              </a:lnSpc>
              <a:spcAft>
                <a:spcPts val="1200"/>
              </a:spcAft>
              <a:buAutoNum type="arabicPeriod"/>
            </a:pPr>
            <a:r>
              <a:rPr lang="zh-CN" altLang="en-US" dirty="0"/>
              <a:t>软件类型：微信小程序</a:t>
            </a:r>
            <a:endParaRPr lang="en-US" altLang="zh-CN" dirty="0"/>
          </a:p>
          <a:p>
            <a:pPr marL="514350" indent="-514350">
              <a:lnSpc>
                <a:spcPct val="120000"/>
              </a:lnSpc>
              <a:spcAft>
                <a:spcPts val="1200"/>
              </a:spcAft>
              <a:buAutoNum type="arabicPeriod"/>
            </a:pPr>
            <a:r>
              <a:rPr lang="zh-CN" altLang="en-US" dirty="0"/>
              <a:t>前端：小程序原生框架 </a:t>
            </a:r>
            <a:r>
              <a:rPr lang="en-US" altLang="zh-CN" dirty="0"/>
              <a:t>(</a:t>
            </a:r>
            <a:r>
              <a:rPr lang="en-US" altLang="zh-CN" dirty="0" err="1"/>
              <a:t>wxml</a:t>
            </a:r>
            <a:r>
              <a:rPr lang="en-US" altLang="zh-CN" dirty="0"/>
              <a:t>, TypeScript)</a:t>
            </a:r>
          </a:p>
          <a:p>
            <a:pPr marL="514350" indent="-514350">
              <a:lnSpc>
                <a:spcPct val="120000"/>
              </a:lnSpc>
              <a:spcAft>
                <a:spcPts val="1200"/>
              </a:spcAft>
              <a:buAutoNum type="arabicPeriod"/>
            </a:pPr>
            <a:r>
              <a:rPr lang="zh-CN" altLang="en-US" dirty="0"/>
              <a:t>后端：</a:t>
            </a:r>
            <a:r>
              <a:rPr lang="en-US" altLang="zh-CN" dirty="0"/>
              <a:t>Docker + Django + </a:t>
            </a:r>
            <a:r>
              <a:rPr lang="en-US" altLang="zh-CN" dirty="0" err="1"/>
              <a:t>MySql</a:t>
            </a: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C34298-B221-98CE-CF65-75BF52F2A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7363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1FBCFF-FE5E-57C5-0145-F686BE6F3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6431"/>
            <a:ext cx="8564880" cy="587375"/>
          </a:xfrm>
        </p:spPr>
        <p:txBody>
          <a:bodyPr/>
          <a:lstStyle/>
          <a:p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开发迭代计划</a:t>
            </a:r>
            <a:endParaRPr lang="zh-CN" altLang="en-US" dirty="0"/>
          </a:p>
        </p:txBody>
      </p:sp>
      <p:graphicFrame>
        <p:nvGraphicFramePr>
          <p:cNvPr id="8" name="内容占位符 7">
            <a:extLst>
              <a:ext uri="{FF2B5EF4-FFF2-40B4-BE49-F238E27FC236}">
                <a16:creationId xmlns:a16="http://schemas.microsoft.com/office/drawing/2014/main" id="{1BE30C9B-D80C-2787-B3D4-58FE4DD8D3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1040179"/>
              </p:ext>
            </p:extLst>
          </p:nvPr>
        </p:nvGraphicFramePr>
        <p:xfrm>
          <a:off x="1165225" y="1363662"/>
          <a:ext cx="9791700" cy="45265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9375">
                  <a:extLst>
                    <a:ext uri="{9D8B030D-6E8A-4147-A177-3AD203B41FA5}">
                      <a16:colId xmlns:a16="http://schemas.microsoft.com/office/drawing/2014/main" val="1732531447"/>
                    </a:ext>
                  </a:extLst>
                </a:gridCol>
                <a:gridCol w="8442325">
                  <a:extLst>
                    <a:ext uri="{9D8B030D-6E8A-4147-A177-3AD203B41FA5}">
                      <a16:colId xmlns:a16="http://schemas.microsoft.com/office/drawing/2014/main" val="3969459127"/>
                    </a:ext>
                  </a:extLst>
                </a:gridCol>
              </a:tblGrid>
              <a:tr h="64520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周数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目标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94307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400" dirty="0">
                          <a:effectLst/>
                        </a:rPr>
                        <a:t>6-7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400" dirty="0">
                          <a:effectLst/>
                        </a:rPr>
                        <a:t>搭建项目基础框架，用户登录并显示主页导航栏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1137045819"/>
                  </a:ext>
                </a:extLst>
              </a:tr>
              <a:tr h="64520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400" dirty="0">
                          <a:effectLst/>
                        </a:rPr>
                        <a:t>8-9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400" dirty="0">
                          <a:effectLst/>
                        </a:rPr>
                        <a:t>用户可以发帖、查看帖子、建立宠物空间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1472682162"/>
                  </a:ext>
                </a:extLst>
              </a:tr>
              <a:tr h="64520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400">
                          <a:effectLst/>
                        </a:rPr>
                        <a:t>10-11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400" dirty="0">
                          <a:effectLst/>
                        </a:rPr>
                        <a:t>用户可点赞回复，按热度浏览帖子，宠物空间信息</a:t>
                      </a:r>
                      <a:endParaRPr lang="en-US" altLang="zh-CN" sz="2400" dirty="0">
                        <a:effectLst/>
                      </a:endParaRPr>
                    </a:p>
                    <a:p>
                      <a:pPr algn="ctr" fontAlgn="t"/>
                      <a:r>
                        <a:rPr lang="zh-CN" altLang="en-US" sz="2400" dirty="0">
                          <a:effectLst/>
                        </a:rPr>
                        <a:t>可修改、可上传图片、视频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3239956793"/>
                  </a:ext>
                </a:extLst>
              </a:tr>
              <a:tr h="64520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400">
                          <a:effectLst/>
                        </a:rPr>
                        <a:t>12-13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400" dirty="0">
                          <a:effectLst/>
                        </a:rPr>
                        <a:t>建立社区分区，用户可关注其他用户，宠物空间一键成片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2044457319"/>
                  </a:ext>
                </a:extLst>
              </a:tr>
              <a:tr h="64520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400">
                          <a:effectLst/>
                        </a:rPr>
                        <a:t>14-15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400" dirty="0">
                          <a:effectLst/>
                        </a:rPr>
                        <a:t>帖子搜索，访问其他用户主页，个人宠物空间公开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4144912299"/>
                  </a:ext>
                </a:extLst>
              </a:tr>
              <a:tr h="64520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400">
                          <a:effectLst/>
                        </a:rPr>
                        <a:t>16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400" dirty="0">
                          <a:effectLst/>
                        </a:rPr>
                        <a:t>总体测试及部署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783161121"/>
                  </a:ext>
                </a:extLst>
              </a:tr>
            </a:tbl>
          </a:graphicData>
        </a:graphic>
      </p:graphicFrame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C34298-B221-98CE-CF65-75BF52F2A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327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2360BDF-037E-D259-C5B0-6B165E838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DC770-FF79-6F43-8302-D9B49950C096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4383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C509D"/>
      </a:accent1>
      <a:accent2>
        <a:srgbClr val="CE92BF"/>
      </a:accent2>
      <a:accent3>
        <a:srgbClr val="E5CBE1"/>
      </a:accent3>
      <a:accent4>
        <a:srgbClr val="B0A7D1"/>
      </a:accent4>
      <a:accent5>
        <a:srgbClr val="9B72B0"/>
      </a:accent5>
      <a:accent6>
        <a:srgbClr val="6456A3"/>
      </a:accent6>
      <a:hlink>
        <a:srgbClr val="B28600"/>
      </a:hlink>
      <a:folHlink>
        <a:srgbClr val="48A1FA"/>
      </a:folHlink>
    </a:clrScheme>
    <a:fontScheme name="苹方01">
      <a:majorFont>
        <a:latin typeface="微软雅黑"/>
        <a:ea typeface="微软雅黑"/>
        <a:cs typeface=""/>
      </a:majorFont>
      <a:minorFont>
        <a:latin typeface="Arial Regular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</TotalTime>
  <Words>376</Words>
  <Application>Microsoft Office PowerPoint</Application>
  <PresentationFormat>宽屏</PresentationFormat>
  <Paragraphs>50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Arial Regular</vt:lpstr>
      <vt:lpstr>Microsoft YaHei Light</vt:lpstr>
      <vt:lpstr>PingFang SC Semibold</vt:lpstr>
      <vt:lpstr>等线</vt:lpstr>
      <vt:lpstr>Microsoft YaHei</vt:lpstr>
      <vt:lpstr>Microsoft YaHei</vt:lpstr>
      <vt:lpstr>Arial</vt:lpstr>
      <vt:lpstr>Arial Black</vt:lpstr>
      <vt:lpstr>Office 主题​​</vt:lpstr>
      <vt:lpstr>软工中期汇报</vt:lpstr>
      <vt:lpstr>PowerPoint 演示文稿</vt:lpstr>
      <vt:lpstr>项目背景</vt:lpstr>
      <vt:lpstr>项目目标</vt:lpstr>
      <vt:lpstr>典型用户及痛点分析</vt:lpstr>
      <vt:lpstr>用户故事 与 原型设计</vt:lpstr>
      <vt:lpstr>系统总体架构和技术选型</vt:lpstr>
      <vt:lpstr>开发迭代计划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CAT H</dc:creator>
  <cp:lastModifiedBy>臣焱 樊</cp:lastModifiedBy>
  <cp:revision>90</cp:revision>
  <dcterms:created xsi:type="dcterms:W3CDTF">2020-04-22T15:09:45Z</dcterms:created>
  <dcterms:modified xsi:type="dcterms:W3CDTF">2023-11-08T15:19:58Z</dcterms:modified>
</cp:coreProperties>
</file>

<file path=docProps/thumbnail.jpeg>
</file>